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65" r:id="rId3"/>
    <p:sldId id="257" r:id="rId4"/>
    <p:sldId id="266" r:id="rId5"/>
    <p:sldId id="259" r:id="rId6"/>
    <p:sldId id="264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ABF9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CCD3C1E-EC43-9415-45BD-E342DE6BF5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88CD444-17DF-4929-E195-F20C070AF9E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558174-A397-4DE5-BA37-62268D5126BB}" type="datetimeFigureOut">
              <a:rPr lang="ru-RU" smtClean="0"/>
              <a:t>04.06.2025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DE4CF4E-09AA-D6E5-1E9D-79DDC478A3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64D14E2-639E-9E9A-6F6A-363DCD660D2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3120B2-3C33-4DB5-95DF-CE5AB26443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43716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1D60B3-D1FB-4C82-8D64-E6A2D77C3CD0}" type="datetimeFigureOut">
              <a:rPr lang="ru-RU" smtClean="0"/>
              <a:t>04.06.2025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0B2452-2F83-4CD2-A4D5-E87DFABDCB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530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8E20BB-12CB-7778-836A-A0BC6A4301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AC3FB3B-A616-80B3-8593-B33746A22E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4DBB75-35DD-3A8E-2CD5-2A6E19FC9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A264F-3A14-420B-84D0-4A91E12763BF}" type="datetime1">
              <a:rPr lang="ru-RU" smtClean="0"/>
              <a:t>04.06.2025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D5D588-6039-C6AC-BC81-4F8277E4B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DEB447F-FE8A-EEE3-9417-C21A1A19A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D7B27-CEE9-40E3-AD33-5DCFC080BD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1322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32DDB1-9332-5590-D38D-D1B8052C3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D68E772-BDAC-3977-E3BB-F97FD472D7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C77817-FC16-D9C4-57F4-76884E2D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4872B-7C26-4268-B55F-C220BABD7095}" type="datetime1">
              <a:rPr lang="ru-RU" smtClean="0"/>
              <a:t>04.06.2025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A49284-B4C5-7C5C-2065-2EB982FA4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1AA4EE4-6ED7-AE34-2AC8-CB2CA5AB9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D7B27-CEE9-40E3-AD33-5DCFC080BD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3771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9225358-05D7-3B50-85A5-AD4CA27894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E5F0D64-430C-79FE-C3D9-4C58B8BED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A6CE03D-ECCE-F5F9-18BE-4A96E38F6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5B6D9-A1A6-4D01-BBDC-A3650B80BA45}" type="datetime1">
              <a:rPr lang="ru-RU" smtClean="0"/>
              <a:t>04.06.2025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BB392EE-15CE-4B18-ED9C-7C9F6EB40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5D0432-36C4-2F4C-9B41-D01BEF6F8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D7B27-CEE9-40E3-AD33-5DCFC080BD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5326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F9D95F-623B-20F7-4D10-9899C81F0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4E4891-4C65-8E37-0246-449C786C7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246D2DA-84E2-45B7-C9B7-752C6DFF9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A8A94-6255-46F2-A9A1-CD4396415319}" type="datetime1">
              <a:rPr lang="ru-RU" smtClean="0"/>
              <a:t>04.06.2025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94A5DA-99CC-9EE3-CB89-9A61492BD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9E671BB-0E66-BE5E-2BC6-00CFAE283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D7B27-CEE9-40E3-AD33-5DCFC080BD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417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0C0678-51EF-F0AD-A2B2-45D4E5FB5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F7E693A-E676-D654-5C1A-831339529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1B3CD4-0A81-C493-965A-23B3BD724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08E05-9AD7-4E51-876A-575200491C78}" type="datetime1">
              <a:rPr lang="ru-RU" smtClean="0"/>
              <a:t>04.06.2025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0BBE4E-431C-8D42-0860-AAF437813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E20D2D2-897E-318B-3C79-52D9285C2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D7B27-CEE9-40E3-AD33-5DCFC080BD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3556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CC7A29-1F03-9C6B-7287-DD92DB998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74F371-AFF9-EA14-2FA9-EB7C81D75B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3F58CC3-B5BB-B52B-09C7-90D9E3FC2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689C7AC-AB97-2951-BD3C-73ECEB767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65092-786F-4F4D-8287-21B4FAC3AA99}" type="datetime1">
              <a:rPr lang="ru-RU" smtClean="0"/>
              <a:t>04.06.2025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45C5E46-852C-DAFA-8566-3936DED1C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F2DC1A6-B024-8C0A-BA6F-38562F9B1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D7B27-CEE9-40E3-AD33-5DCFC080BD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3671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0B7F08-FF78-D5CF-0A28-8435B9896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D25F11D-BF17-86D6-DFD3-DF2468977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65F1895-9AF8-1EE3-6E56-AB434C48B3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40186A8-812C-47E3-1DB8-497B489E35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59AE4EC-2045-D4B1-97C7-8A9AD04416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B0A4EFE-FE54-4CC0-7122-C95120D46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387DC-6233-48A4-BAD6-0ACFE4E35C16}" type="datetime1">
              <a:rPr lang="ru-RU" smtClean="0"/>
              <a:t>04.06.2025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77E0CFA-20A2-2F1F-2B07-279885AE2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377A5C9-FFE1-1348-6BB2-7A630CEE5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D7B27-CEE9-40E3-AD33-5DCFC080BD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3510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FBBF18-3DA5-977E-8DC1-97F29BF2B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FECC5C7-175B-77F9-549C-6689FAEE7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18FA6-2708-48BE-A8EC-3319E14730D5}" type="datetime1">
              <a:rPr lang="ru-RU" smtClean="0"/>
              <a:t>04.06.2025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F5A05C2-941D-D4C9-3EC0-3DFED27B5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D001908-43B1-0821-4B67-D48AAD5F8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D7B27-CEE9-40E3-AD33-5DCFC080BD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3890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AE923BE-CF9D-226B-77AF-EE30080E0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D958A-5421-45FF-8A25-98EA0EBCE07F}" type="datetime1">
              <a:rPr lang="ru-RU" smtClean="0"/>
              <a:t>04.06.2025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F418777-BAEF-3CD5-1B15-5B1847DC9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AEB5C19-9AEF-B6F1-9E2A-3EF1A3C77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D7B27-CEE9-40E3-AD33-5DCFC080BD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6601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BC6FC3-F326-64A5-7F6E-545740663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0643EC-F6C0-7975-C004-0293F39E0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5DDE469-BF90-E4B7-4E83-8F1080DF8E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A99ED63-4FB0-BD99-F552-3EE94EE1A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2180D-D3E9-4673-8DF1-6A6772DD2CB8}" type="datetime1">
              <a:rPr lang="ru-RU" smtClean="0"/>
              <a:t>04.06.2025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85229C7-D64F-133E-CDAB-943CE699F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4BA9F95-FF0F-4DDF-77DB-1D74B8879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D7B27-CEE9-40E3-AD33-5DCFC080BD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5117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399FA5-B350-BF47-115D-867C29960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41A8A45-79AB-B4B8-8947-6D46F1143D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24696E5-5242-35BB-A599-D239F10D1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C4B7516-5211-2453-7B22-753FE4884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E5A60-790A-47D1-ACEE-A292422B4742}" type="datetime1">
              <a:rPr lang="ru-RU" smtClean="0"/>
              <a:t>04.06.2025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23A76CB-452D-184A-8DEB-B9ADDF00E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DD85627-2B91-EF33-AA95-66FF02725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D7B27-CEE9-40E3-AD33-5DCFC080BD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7510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46FBFB-8A7E-6EB1-1228-B89AABC23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23D1306-FCED-CEC4-F85B-858AA6A6E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C259CC-ED97-FB6D-6C3F-69B9594C1B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0E4E1-B7F2-4657-BAFF-B52CB1292469}" type="datetime1">
              <a:rPr lang="ru-RU" smtClean="0"/>
              <a:t>04.06.2025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1616F53-5651-A443-F7DA-778AFBDD11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F6C0400-3BB9-7650-16D2-A78768B85F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D7B27-CEE9-40E3-AD33-5DCFC080BD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4909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90C047E2-56CC-3C3F-6CC4-40AD0E68032D}"/>
              </a:ext>
            </a:extLst>
          </p:cNvPr>
          <p:cNvSpPr/>
          <p:nvPr/>
        </p:nvSpPr>
        <p:spPr>
          <a:xfrm>
            <a:off x="616449" y="472611"/>
            <a:ext cx="11096090" cy="5938463"/>
          </a:xfrm>
          <a:prstGeom prst="round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softEdge rad="31750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1F4D77A-2CD4-378A-37F7-6E777199F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130" y="1243173"/>
            <a:ext cx="8869739" cy="379375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D30628-8552-2194-146D-01FACB722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1130" y="1468367"/>
            <a:ext cx="9144000" cy="2387600"/>
          </a:xfrm>
        </p:spPr>
        <p:txBody>
          <a:bodyPr/>
          <a:lstStyle/>
          <a:p>
            <a:r>
              <a:rPr lang="ru-RU" dirty="0">
                <a:latin typeface="Segoe Print" panose="02000600000000000000" pitchFamily="2" charset="0"/>
              </a:rPr>
              <a:t>Итоговый проект</a:t>
            </a:r>
            <a:br>
              <a:rPr lang="ru-RU" dirty="0">
                <a:latin typeface="Segoe Print" panose="02000600000000000000" pitchFamily="2" charset="0"/>
              </a:rPr>
            </a:br>
            <a:r>
              <a:rPr lang="ru-RU" dirty="0">
                <a:latin typeface="Segoe Print" panose="02000600000000000000" pitchFamily="2" charset="0"/>
              </a:rPr>
              <a:t>«Моя книжка»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53193CA-A046-BE35-98A6-8E1B8D3172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8166" y="4434583"/>
            <a:ext cx="10455668" cy="1950806"/>
          </a:xfrm>
        </p:spPr>
        <p:txBody>
          <a:bodyPr>
            <a:normAutofit/>
          </a:bodyPr>
          <a:lstStyle/>
          <a:p>
            <a:r>
              <a:rPr lang="ru-RU" sz="2800" dirty="0">
                <a:latin typeface="Segoe Print" panose="02000600000000000000" pitchFamily="2" charset="0"/>
              </a:rPr>
              <a:t>Автор: Епишина Ольга Павловна</a:t>
            </a:r>
          </a:p>
          <a:p>
            <a:r>
              <a:rPr lang="ru-RU" sz="2800" dirty="0">
                <a:latin typeface="Segoe Print" panose="02000600000000000000" pitchFamily="2" charset="0"/>
              </a:rPr>
              <a:t>Руководитель программы: Дробыш Дмитрий Александрович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CC8EC2-A6A8-ABC6-8841-64E3D4A85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86" b="89893" l="10000" r="90000">
                        <a14:foregroundMark x1="49219" y1="8086" x2="49063" y2="10820"/>
                        <a14:foregroundMark x1="29688" y1="66112" x2="47422" y2="84899"/>
                        <a14:foregroundMark x1="47422" y1="84899" x2="67344" y2="74435"/>
                        <a14:foregroundMark x1="67344" y1="74435" x2="68672" y2="683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18812" y="393022"/>
            <a:ext cx="2264022" cy="1487533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8D37552D-6151-1128-E69C-E735D4F8C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D7B27-CEE9-40E3-AD33-5DCFC080BDC3}" type="slidenum">
              <a:rPr lang="ru-RU" smtClean="0"/>
              <a:t>1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A516E9F-74DE-EBB1-0EA9-5D2B1755A1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667" r="90000">
                        <a14:foregroundMark x1="42917" y1="34286" x2="42917" y2="34286"/>
                        <a14:foregroundMark x1="48333" y1="31429" x2="48333" y2="31429"/>
                        <a14:foregroundMark x1="54167" y1="42857" x2="54167" y2="42857"/>
                        <a14:foregroundMark x1="65417" y1="36190" x2="65417" y2="36190"/>
                        <a14:foregroundMark x1="69375" y1="35714" x2="69375" y2="35714"/>
                        <a14:foregroundMark x1="79375" y1="32381" x2="79375" y2="32381"/>
                        <a14:foregroundMark x1="85000" y1="35714" x2="85000" y2="35714"/>
                        <a14:foregroundMark x1="86875" y1="54762" x2="86875" y2="54762"/>
                        <a14:foregroundMark x1="77917" y1="55714" x2="77917" y2="55714"/>
                        <a14:foregroundMark x1="73958" y1="57619" x2="73958" y2="57619"/>
                        <a14:foregroundMark x1="65625" y1="59524" x2="65625" y2="59524"/>
                        <a14:foregroundMark x1="60417" y1="58571" x2="60417" y2="58571"/>
                        <a14:foregroundMark x1="52500" y1="58571" x2="52500" y2="58571"/>
                        <a14:foregroundMark x1="45625" y1="59524" x2="45625" y2="59524"/>
                        <a14:backgroundMark x1="51875" y1="57619" x2="51875" y2="57619"/>
                        <a14:backgroundMark x1="86667" y1="39048" x2="86667" y2="39048"/>
                        <a14:backgroundMark x1="86667" y1="56190" x2="86667" y2="56190"/>
                        <a14:backgroundMark x1="87292" y1="55714" x2="87292" y2="55714"/>
                        <a14:backgroundMark x1="21875" y1="73333" x2="21875" y2="73333"/>
                        <a14:backgroundMark x1="21250" y1="74286" x2="21250" y2="74286"/>
                        <a14:backgroundMark x1="21875" y1="73810" x2="21042" y2="72381"/>
                        <a14:backgroundMark x1="42292" y1="37143" x2="42292" y2="35238"/>
                        <a14:backgroundMark x1="42708" y1="34762" x2="42708" y2="34762"/>
                        <a14:backgroundMark x1="86875" y1="55714" x2="86875" y2="55714"/>
                        <a14:backgroundMark x1="6250" y1="20952" x2="14792" y2="65714"/>
                        <a14:backgroundMark x1="14792" y1="65714" x2="33542" y2="38571"/>
                        <a14:backgroundMark x1="33542" y1="38571" x2="31875" y2="75238"/>
                        <a14:backgroundMark x1="15417" y1="35714" x2="15417" y2="35714"/>
                        <a14:backgroundMark x1="19583" y1="26667" x2="26042" y2="27143"/>
                        <a14:backgroundMark x1="12500" y1="62857" x2="24583" y2="87619"/>
                        <a14:backgroundMark x1="24583" y1="87619" x2="24583" y2="91429"/>
                        <a14:backgroundMark x1="26042" y1="56667" x2="26458" y2="857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33646" y="178795"/>
            <a:ext cx="4572638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208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387C1-D79E-4738-451A-D2F4A5EC3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59A90B9-B339-71C0-70AE-216C3784A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60" y="76259"/>
            <a:ext cx="11802879" cy="6645216"/>
          </a:xfrm>
          <a:prstGeom prst="rect">
            <a:avLst/>
          </a:prstGeom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8D992EF1-65F8-4536-BDCB-7FD7B706DCE0}"/>
              </a:ext>
            </a:extLst>
          </p:cNvPr>
          <p:cNvSpPr/>
          <p:nvPr/>
        </p:nvSpPr>
        <p:spPr>
          <a:xfrm>
            <a:off x="2063392" y="227261"/>
            <a:ext cx="8435083" cy="122910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6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  <a:softEdge rad="6350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DF0F5C-AADF-F198-F258-5FF4027CB1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8933" y="-86665"/>
            <a:ext cx="9144000" cy="1349969"/>
          </a:xfrm>
        </p:spPr>
        <p:txBody>
          <a:bodyPr>
            <a:normAutofit/>
          </a:bodyPr>
          <a:lstStyle/>
          <a:p>
            <a:r>
              <a:rPr lang="ru-RU" sz="4800" dirty="0">
                <a:latin typeface="Segoe Print" panose="02000600000000000000" pitchFamily="2" charset="0"/>
              </a:rPr>
              <a:t>Идея приложения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7EB36A7-9E0B-8406-3FE4-41F663797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D7B27-CEE9-40E3-AD33-5DCFC080BDC3}" type="slidenum">
              <a:rPr lang="ru-RU" smtClean="0"/>
              <a:t>2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9E4E0D-7EDA-9828-8992-FF1865F3B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018" y="1898715"/>
            <a:ext cx="8611457" cy="32143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8CB7B2-4468-FAA4-A0A3-412DA41C5F8C}"/>
              </a:ext>
            </a:extLst>
          </p:cNvPr>
          <p:cNvSpPr txBox="1"/>
          <p:nvPr/>
        </p:nvSpPr>
        <p:spPr>
          <a:xfrm>
            <a:off x="2373527" y="2597961"/>
            <a:ext cx="78148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0" i="0" dirty="0">
                <a:solidFill>
                  <a:srgbClr val="1D2125"/>
                </a:solidFill>
                <a:effectLst/>
                <a:latin typeface="Segoe Print" panose="02000600000000000000" pitchFamily="2" charset="0"/>
              </a:rPr>
              <a:t>С помощью приложения «Моя книжка» можно структурно записывать информацию, планировать и распределять дела по дням недели.</a:t>
            </a:r>
            <a:endParaRPr lang="ru-RU" sz="2800" dirty="0"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439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B613C96-002D-E0AD-8425-33C265A5C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60" y="76259"/>
            <a:ext cx="11802879" cy="6645216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B07E413E-31CC-A413-F53D-506EF03CA0E1}"/>
              </a:ext>
            </a:extLst>
          </p:cNvPr>
          <p:cNvSpPr/>
          <p:nvPr/>
        </p:nvSpPr>
        <p:spPr>
          <a:xfrm>
            <a:off x="5706113" y="2010742"/>
            <a:ext cx="5808973" cy="277625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7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28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softEdge rad="1270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01DFCDB5-78FE-A779-768F-3C6CBCC69556}"/>
              </a:ext>
            </a:extLst>
          </p:cNvPr>
          <p:cNvSpPr/>
          <p:nvPr/>
        </p:nvSpPr>
        <p:spPr>
          <a:xfrm>
            <a:off x="2063392" y="227261"/>
            <a:ext cx="8435083" cy="122910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6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  <a:softEdge rad="6350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83D72D-B6AE-83DC-D496-E9133B8CED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6191" y="465316"/>
            <a:ext cx="9144000" cy="861579"/>
          </a:xfrm>
        </p:spPr>
        <p:txBody>
          <a:bodyPr>
            <a:normAutofit/>
          </a:bodyPr>
          <a:lstStyle/>
          <a:p>
            <a:r>
              <a:rPr lang="ru-RU" sz="4800" dirty="0">
                <a:latin typeface="Segoe Print" panose="02000600000000000000" pitchFamily="2" charset="0"/>
              </a:rPr>
              <a:t>Цель и задачи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F3D934D-8DBC-6F1F-D84A-A34B1A04A2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06113" y="2148885"/>
            <a:ext cx="6006426" cy="2723920"/>
          </a:xfrm>
        </p:spPr>
        <p:txBody>
          <a:bodyPr>
            <a:normAutofit lnSpcReduction="10000"/>
          </a:bodyPr>
          <a:lstStyle/>
          <a:p>
            <a:r>
              <a:rPr lang="ru-RU" sz="2800" dirty="0">
                <a:latin typeface="Segoe Print" panose="02000600000000000000" pitchFamily="2" charset="0"/>
              </a:rPr>
              <a:t>Задачи:</a:t>
            </a:r>
          </a:p>
          <a:p>
            <a:r>
              <a:rPr lang="ru-RU" sz="2800" dirty="0">
                <a:latin typeface="Segoe Print" panose="02000600000000000000" pitchFamily="2" charset="0"/>
              </a:rPr>
              <a:t>1. Создать архитектуру приложения</a:t>
            </a:r>
          </a:p>
          <a:p>
            <a:r>
              <a:rPr lang="ru-RU" sz="2800" dirty="0">
                <a:latin typeface="Segoe Print" panose="02000600000000000000" pitchFamily="2" charset="0"/>
              </a:rPr>
              <a:t>2.Разработать приложение</a:t>
            </a:r>
          </a:p>
          <a:p>
            <a:r>
              <a:rPr lang="ru-RU" sz="2800" dirty="0">
                <a:latin typeface="Segoe Print" panose="02000600000000000000" pitchFamily="2" charset="0"/>
              </a:rPr>
              <a:t>3.Протестировать приложение</a:t>
            </a:r>
            <a:endParaRPr lang="ru-RU" sz="2000" dirty="0">
              <a:latin typeface="Segoe Print" panose="02000600000000000000" pitchFamily="2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D152B4B-07BB-D910-3D0C-9EC1F150E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D7B27-CEE9-40E3-AD33-5DCFC080BDC3}" type="slidenum">
              <a:rPr lang="ru-RU" smtClean="0"/>
              <a:t>3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4030EE-FA94-6EF3-C7A4-200EF2872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14" y="1715952"/>
            <a:ext cx="4958803" cy="36328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4F66DB-CE1E-274C-AB92-29647BFFF38C}"/>
              </a:ext>
            </a:extLst>
          </p:cNvPr>
          <p:cNvSpPr txBox="1"/>
          <p:nvPr/>
        </p:nvSpPr>
        <p:spPr>
          <a:xfrm>
            <a:off x="652595" y="2101567"/>
            <a:ext cx="514823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Segoe Print" panose="02000600000000000000" pitchFamily="2" charset="0"/>
              </a:rPr>
              <a:t>Цель: создание удобного приложения для хранения важной информации(конспекты, номера телефонов...) и расписания в одном месте</a:t>
            </a:r>
          </a:p>
        </p:txBody>
      </p:sp>
    </p:spTree>
    <p:extLst>
      <p:ext uri="{BB962C8B-B14F-4D97-AF65-F5344CB8AC3E}">
        <p14:creationId xmlns:p14="http://schemas.microsoft.com/office/powerpoint/2010/main" val="3509195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21F65-21DA-E050-73F9-492528F72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AF1F54-F7D2-B9D9-8254-A2B3A8070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60" y="0"/>
            <a:ext cx="11802879" cy="6645216"/>
          </a:xfrm>
          <a:prstGeom prst="rect">
            <a:avLst/>
          </a:prstGeom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696C1DA1-DD4C-55DB-40ED-AE9D5895D04B}"/>
              </a:ext>
            </a:extLst>
          </p:cNvPr>
          <p:cNvSpPr/>
          <p:nvPr/>
        </p:nvSpPr>
        <p:spPr>
          <a:xfrm>
            <a:off x="2063392" y="227261"/>
            <a:ext cx="8435083" cy="122910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6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  <a:softEdge rad="6350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1DC00B-BE41-FBA0-709C-0BB9EDB829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3392" y="300307"/>
            <a:ext cx="8143982" cy="1322233"/>
          </a:xfrm>
        </p:spPr>
        <p:txBody>
          <a:bodyPr>
            <a:noAutofit/>
          </a:bodyPr>
          <a:lstStyle/>
          <a:p>
            <a:r>
              <a:rPr lang="ru-RU" sz="4800" dirty="0">
                <a:latin typeface="Segoe Print" panose="02000600000000000000" pitchFamily="2" charset="0"/>
              </a:rPr>
              <a:t>Особенности разработки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EF3E292-1523-F752-0602-210DEA1C7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D7B27-CEE9-40E3-AD33-5DCFC080BDC3}" type="slidenum">
              <a:rPr lang="ru-RU" smtClean="0"/>
              <a:t>4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3F8369-5430-3406-F810-20F463577001}"/>
              </a:ext>
            </a:extLst>
          </p:cNvPr>
          <p:cNvSpPr txBox="1"/>
          <p:nvPr/>
        </p:nvSpPr>
        <p:spPr>
          <a:xfrm>
            <a:off x="932220" y="5550997"/>
            <a:ext cx="34008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Segoe Print" panose="02000600000000000000" pitchFamily="2" charset="0"/>
              </a:rPr>
              <a:t>Рисунок 1 - </a:t>
            </a:r>
            <a:r>
              <a:rPr lang="en-US" sz="2400" dirty="0">
                <a:latin typeface="Segoe Print" panose="02000600000000000000" pitchFamily="2" charset="0"/>
              </a:rPr>
              <a:t>UML</a:t>
            </a:r>
            <a:endParaRPr lang="ru-RU" sz="2400" dirty="0">
              <a:latin typeface="Segoe Print" panose="020006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168160-6559-8D1A-FDE0-8B26B5F515E9}"/>
              </a:ext>
            </a:extLst>
          </p:cNvPr>
          <p:cNvSpPr txBox="1"/>
          <p:nvPr/>
        </p:nvSpPr>
        <p:spPr>
          <a:xfrm>
            <a:off x="7424521" y="4403198"/>
            <a:ext cx="4031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Segoe Print" panose="02000600000000000000" pitchFamily="2" charset="0"/>
              </a:rPr>
              <a:t>Рисунок 3-База данных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41EB29-D99C-4074-8D8F-CB220F40F226}"/>
              </a:ext>
            </a:extLst>
          </p:cNvPr>
          <p:cNvSpPr txBox="1"/>
          <p:nvPr/>
        </p:nvSpPr>
        <p:spPr>
          <a:xfrm>
            <a:off x="3528471" y="4365069"/>
            <a:ext cx="4212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+mn-cs"/>
              </a:rPr>
              <a:t>Рисунок 2-</a:t>
            </a:r>
            <a:r>
              <a:rPr lang="ru-RU" sz="2400" dirty="0">
                <a:latin typeface="Segoe Print" panose="02000600000000000000" pitchFamily="2" charset="0"/>
              </a:rPr>
              <a:t>Класс </a:t>
            </a:r>
            <a:r>
              <a:rPr lang="en-US" sz="2400" dirty="0">
                <a:latin typeface="Segoe Print" panose="02000600000000000000" pitchFamily="2" charset="0"/>
              </a:rPr>
              <a:t>Book</a:t>
            </a:r>
            <a:endParaRPr lang="ru-RU" sz="2400" dirty="0">
              <a:latin typeface="Segoe Print" panose="02000600000000000000" pitchFamily="2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18A4FA2-D835-CD62-310C-F1CC6B2F3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6492" y1="18095" x2="72251" y2="69841"/>
                        <a14:foregroundMark x1="72251" y1="69841" x2="78272" y2="84762"/>
                        <a14:foregroundMark x1="18063" y1="78730" x2="73298" y2="26984"/>
                        <a14:foregroundMark x1="73298" y1="26984" x2="73822" y2="26984"/>
                        <a14:foregroundMark x1="14136" y1="31111" x2="14136" y2="59365"/>
                        <a14:foregroundMark x1="14136" y1="59365" x2="33508" y2="67302"/>
                        <a14:foregroundMark x1="33508" y1="67302" x2="51047" y2="45397"/>
                        <a14:foregroundMark x1="51047" y1="45397" x2="62565" y2="84762"/>
                        <a14:foregroundMark x1="62565" y1="84762" x2="71728" y2="39683"/>
                        <a14:foregroundMark x1="71728" y1="37778" x2="82461" y2="63810"/>
                        <a14:foregroundMark x1="81414" y1="27937" x2="46859" y2="28889"/>
                        <a14:foregroundMark x1="34817" y1="22857" x2="48691" y2="24127"/>
                        <a14:foregroundMark x1="48691" y1="24127" x2="69634" y2="22857"/>
                        <a14:foregroundMark x1="69634" y1="22857" x2="82461" y2="32698"/>
                        <a14:foregroundMark x1="82461" y1="32698" x2="85340" y2="51111"/>
                        <a14:foregroundMark x1="85340" y1="51111" x2="84555" y2="52381"/>
                        <a14:foregroundMark x1="37173" y1="28254" x2="62565" y2="25714"/>
                        <a14:foregroundMark x1="19372" y1="33333" x2="26178" y2="54286"/>
                        <a14:foregroundMark x1="26178" y1="54286" x2="35079" y2="36190"/>
                        <a14:foregroundMark x1="15445" y1="71746" x2="40314" y2="77143"/>
                        <a14:foregroundMark x1="40314" y1="77143" x2="69895" y2="76825"/>
                        <a14:foregroundMark x1="69895" y1="76825" x2="71728" y2="77143"/>
                        <a14:foregroundMark x1="52094" y1="68889" x2="52094" y2="723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15229" y="1695586"/>
            <a:ext cx="3639058" cy="300079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7705F4D-36C4-1890-BCF8-F2925A3EF6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5297" y1="22727" x2="16997" y2="71970"/>
                        <a14:foregroundMark x1="16997" y1="71970" x2="18130" y2="75758"/>
                        <a14:foregroundMark x1="32861" y1="20455" x2="37677" y2="87121"/>
                        <a14:foregroundMark x1="18697" y1="77273" x2="67422" y2="73485"/>
                        <a14:foregroundMark x1="50992" y1="51894" x2="69972" y2="55303"/>
                        <a14:foregroundMark x1="69972" y1="55303" x2="57224" y2="23864"/>
                        <a14:foregroundMark x1="57224" y1="23864" x2="33711" y2="25379"/>
                        <a14:foregroundMark x1="33711" y1="25379" x2="55524" y2="21591"/>
                        <a14:foregroundMark x1="78187" y1="25758" x2="74788" y2="59091"/>
                        <a14:foregroundMark x1="74788" y1="59091" x2="55524" y2="48864"/>
                        <a14:foregroundMark x1="55524" y1="48864" x2="47875" y2="65909"/>
                        <a14:foregroundMark x1="47875" y1="32576" x2="45892" y2="69318"/>
                        <a14:foregroundMark x1="28895" y1="24242" x2="40793" y2="73864"/>
                        <a14:foregroundMark x1="32295" y1="72348" x2="36827" y2="45833"/>
                        <a14:foregroundMark x1="18414" y1="23485" x2="77620" y2="18939"/>
                        <a14:foregroundMark x1="77620" y1="18939" x2="78187" y2="18939"/>
                        <a14:foregroundMark x1="81586" y1="34848" x2="81020" y2="64773"/>
                        <a14:foregroundMark x1="78187" y1="75000" x2="56941" y2="82955"/>
                        <a14:foregroundMark x1="73654" y1="66667" x2="76771" y2="772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20723" y="1901986"/>
            <a:ext cx="3639057" cy="272156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680E37F-5BC1-D692-950F-9BB547FD21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219" y="1529407"/>
            <a:ext cx="2685925" cy="4021590"/>
          </a:xfrm>
          <a:prstGeom prst="roundRect">
            <a:avLst>
              <a:gd name="adj" fmla="val 16667"/>
            </a:avLst>
          </a:prstGeom>
          <a:ln w="381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67927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0AF01-0F0F-559A-D28C-45F15E0E9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BFFD97-9161-1CC7-639A-2D297D5C5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60" y="106392"/>
            <a:ext cx="11802879" cy="6645216"/>
          </a:xfrm>
          <a:prstGeom prst="rect">
            <a:avLst/>
          </a:prstGeom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CABE95C9-41E9-2BC1-3B18-D2E8192D80A6}"/>
              </a:ext>
            </a:extLst>
          </p:cNvPr>
          <p:cNvSpPr/>
          <p:nvPr/>
        </p:nvSpPr>
        <p:spPr>
          <a:xfrm>
            <a:off x="2063392" y="227261"/>
            <a:ext cx="8435083" cy="122910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6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  <a:softEdge rad="6350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89D804-192C-9176-D4A0-7E225A5137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8942" y="309748"/>
            <a:ext cx="8143982" cy="1322233"/>
          </a:xfrm>
        </p:spPr>
        <p:txBody>
          <a:bodyPr>
            <a:noAutofit/>
          </a:bodyPr>
          <a:lstStyle/>
          <a:p>
            <a:r>
              <a:rPr lang="ru-RU" sz="4800" dirty="0">
                <a:latin typeface="Segoe Print" panose="02000600000000000000" pitchFamily="2" charset="0"/>
              </a:rPr>
              <a:t>Особенности разработки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C030128-4E8E-C94A-8167-A622ABC78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D7B27-CEE9-40E3-AD33-5DCFC080BDC3}" type="slidenum">
              <a:rPr lang="ru-RU" smtClean="0"/>
              <a:t>5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67AED7-EB97-A1B8-FD20-3D96EC3837E2}"/>
              </a:ext>
            </a:extLst>
          </p:cNvPr>
          <p:cNvSpPr txBox="1"/>
          <p:nvPr/>
        </p:nvSpPr>
        <p:spPr>
          <a:xfrm>
            <a:off x="1174437" y="5786239"/>
            <a:ext cx="2322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>
              <a:latin typeface="Segoe Print" panose="020006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133640-9BC0-BEC3-9A9E-CAB1DD2087F7}"/>
              </a:ext>
            </a:extLst>
          </p:cNvPr>
          <p:cNvSpPr txBox="1"/>
          <p:nvPr/>
        </p:nvSpPr>
        <p:spPr>
          <a:xfrm>
            <a:off x="3331809" y="5090734"/>
            <a:ext cx="5788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Segoe Print" panose="02000600000000000000" pitchFamily="2" charset="0"/>
              </a:rPr>
              <a:t>Рисунок 4 – Взаимодействие </a:t>
            </a:r>
            <a:r>
              <a:rPr lang="en-US" sz="2400" dirty="0">
                <a:latin typeface="Segoe Print" panose="02000600000000000000" pitchFamily="2" charset="0"/>
              </a:rPr>
              <a:t>Activity</a:t>
            </a:r>
            <a:r>
              <a:rPr lang="ru-RU" sz="2400" dirty="0">
                <a:latin typeface="Segoe Print" panose="02000600000000000000" pitchFamily="2" charset="0"/>
              </a:rPr>
              <a:t> и</a:t>
            </a:r>
            <a:r>
              <a:rPr lang="en-US" sz="2400" dirty="0">
                <a:latin typeface="Segoe Print" panose="02000600000000000000" pitchFamily="2" charset="0"/>
              </a:rPr>
              <a:t> Directory</a:t>
            </a:r>
            <a:r>
              <a:rPr lang="ru-RU" sz="2400" dirty="0">
                <a:latin typeface="Segoe Print" panose="02000600000000000000" pitchFamily="2" charset="0"/>
              </a:rPr>
              <a:t> </a:t>
            </a:r>
            <a:r>
              <a:rPr lang="en-US" sz="2400" dirty="0">
                <a:latin typeface="Segoe Print" panose="02000600000000000000" pitchFamily="2" charset="0"/>
              </a:rPr>
              <a:t> </a:t>
            </a:r>
            <a:r>
              <a:rPr lang="ru-RU" sz="2400" dirty="0">
                <a:latin typeface="Segoe Print" panose="02000600000000000000" pitchFamily="2" charset="0"/>
              </a:rPr>
              <a:t>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74E1CB-9E2B-A9F3-112C-FF3E939A6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926" y="1844189"/>
            <a:ext cx="6494148" cy="31696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073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6113A-350D-AD4B-5C33-E3D777786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E7140A-AEBA-3607-CD07-14134B5DD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60" y="136525"/>
            <a:ext cx="11802879" cy="6645216"/>
          </a:xfrm>
          <a:prstGeom prst="rect">
            <a:avLst/>
          </a:prstGeom>
        </p:spPr>
      </p:pic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C1C2F592-5414-2B4F-F826-6364270BA6E0}"/>
              </a:ext>
            </a:extLst>
          </p:cNvPr>
          <p:cNvSpPr/>
          <p:nvPr/>
        </p:nvSpPr>
        <p:spPr>
          <a:xfrm>
            <a:off x="233364" y="5645371"/>
            <a:ext cx="3905798" cy="646332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25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5700D80F-D73B-1A35-FECA-FC15145CB503}"/>
              </a:ext>
            </a:extLst>
          </p:cNvPr>
          <p:cNvSpPr/>
          <p:nvPr/>
        </p:nvSpPr>
        <p:spPr>
          <a:xfrm>
            <a:off x="2063392" y="227261"/>
            <a:ext cx="8435083" cy="122910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6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  <a:softEdge rad="6350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6BF229-B82B-5F3D-84A1-D3BFE8301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8359" y="442685"/>
            <a:ext cx="8435083" cy="798251"/>
          </a:xfrm>
        </p:spPr>
        <p:txBody>
          <a:bodyPr>
            <a:noAutofit/>
          </a:bodyPr>
          <a:lstStyle/>
          <a:p>
            <a:r>
              <a:rPr lang="ru-RU" sz="4800" dirty="0">
                <a:latin typeface="Segoe Print" panose="02000600000000000000" pitchFamily="2" charset="0"/>
              </a:rPr>
              <a:t>Функции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692F42E-098F-3548-EEFD-3798A4C54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D7B27-CEE9-40E3-AD33-5DCFC080BDC3}" type="slidenum">
              <a:rPr lang="ru-RU" smtClean="0"/>
              <a:t>6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1AC71-D659-3364-6933-DF4136EBE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899" y="1220438"/>
            <a:ext cx="2183977" cy="43562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F1AB65-261B-5490-EA1C-647E05DBD9DF}"/>
              </a:ext>
            </a:extLst>
          </p:cNvPr>
          <p:cNvSpPr txBox="1"/>
          <p:nvPr/>
        </p:nvSpPr>
        <p:spPr>
          <a:xfrm>
            <a:off x="381420" y="5648464"/>
            <a:ext cx="3544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Segoe Print" panose="02000600000000000000" pitchFamily="2" charset="0"/>
              </a:rPr>
              <a:t>Рисунок 5 – интерфейс «Расписание»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1AD16E9-F0D5-2251-F231-2FCC8414F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192" y="5532652"/>
            <a:ext cx="4413887" cy="118882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26B7A53-2181-6472-B0C3-D15785FF3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3831" y="5592918"/>
            <a:ext cx="4413887" cy="118882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EF83184-2BC8-129B-90A3-DC88E32D098E}"/>
              </a:ext>
            </a:extLst>
          </p:cNvPr>
          <p:cNvSpPr txBox="1"/>
          <p:nvPr/>
        </p:nvSpPr>
        <p:spPr>
          <a:xfrm>
            <a:off x="3993751" y="5655035"/>
            <a:ext cx="43842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+mn-cs"/>
              </a:rPr>
              <a:t>Рисунок 6 – интерфейс «Создать книжку»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D39C7A-E981-3141-0338-9694CF9832A9}"/>
              </a:ext>
            </a:extLst>
          </p:cNvPr>
          <p:cNvSpPr txBox="1"/>
          <p:nvPr/>
        </p:nvSpPr>
        <p:spPr>
          <a:xfrm>
            <a:off x="8219286" y="5716917"/>
            <a:ext cx="42255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+mn-cs"/>
              </a:rPr>
              <a:t>Рисунок 7 – интерфейс «Заметки»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4E3E52D-5294-5A9C-5B29-955F077956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982" y="1220438"/>
            <a:ext cx="2410350" cy="44964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7981E11-82D5-AF03-BDA0-6ECACCF738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1229" y="1220438"/>
            <a:ext cx="2185603" cy="43947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02425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83C6D-19D6-E2E3-133B-85035F3F7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9C21E4-1752-F276-63E7-57A4438BB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60" y="106392"/>
            <a:ext cx="11802879" cy="6645216"/>
          </a:xfrm>
          <a:prstGeom prst="rect">
            <a:avLst/>
          </a:prstGeom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AE1012A0-9410-9078-7FD3-AE885FE4FE34}"/>
              </a:ext>
            </a:extLst>
          </p:cNvPr>
          <p:cNvSpPr/>
          <p:nvPr/>
        </p:nvSpPr>
        <p:spPr>
          <a:xfrm>
            <a:off x="2063392" y="227261"/>
            <a:ext cx="8435083" cy="122910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6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  <a:softEdge rad="6350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0306EF-A97D-CB3B-EFE9-99EDDDE12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916" y="302648"/>
            <a:ext cx="8435083" cy="1322233"/>
          </a:xfrm>
        </p:spPr>
        <p:txBody>
          <a:bodyPr>
            <a:noAutofit/>
          </a:bodyPr>
          <a:lstStyle/>
          <a:p>
            <a:r>
              <a:rPr lang="ru-RU" sz="4800" dirty="0">
                <a:latin typeface="Segoe Print" panose="02000600000000000000" pitchFamily="2" charset="0"/>
              </a:rPr>
              <a:t>Пример работы</a:t>
            </a:r>
            <a:br>
              <a:rPr lang="ru-RU" sz="4800" dirty="0">
                <a:latin typeface="Segoe Print" panose="02000600000000000000" pitchFamily="2" charset="0"/>
              </a:rPr>
            </a:br>
            <a:r>
              <a:rPr lang="ru-RU" sz="4800" dirty="0">
                <a:latin typeface="Segoe Print" panose="02000600000000000000" pitchFamily="2" charset="0"/>
              </a:rPr>
              <a:t>приложения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634E16B-78B7-7B80-6485-95E168CC6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D7B27-CEE9-40E3-AD33-5DCFC080BDC3}" type="slidenum">
              <a:rPr lang="ru-RU" smtClean="0"/>
              <a:t>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E13F1B-FEC1-F795-944C-AAA548440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98" y="2164094"/>
            <a:ext cx="2271237" cy="22681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75BA16-EF23-00D8-4AE6-DAF2DC8B6264}"/>
              </a:ext>
            </a:extLst>
          </p:cNvPr>
          <p:cNvSpPr txBox="1"/>
          <p:nvPr/>
        </p:nvSpPr>
        <p:spPr>
          <a:xfrm>
            <a:off x="516113" y="4555921"/>
            <a:ext cx="34336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Segoe Print" panose="02000600000000000000" pitchFamily="2" charset="0"/>
              </a:rPr>
              <a:t>Рисунок 8 – иконка приложения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481FD3-204C-C590-4439-8FD798488B5F}"/>
              </a:ext>
            </a:extLst>
          </p:cNvPr>
          <p:cNvSpPr txBox="1"/>
          <p:nvPr/>
        </p:nvSpPr>
        <p:spPr>
          <a:xfrm>
            <a:off x="8610600" y="4555921"/>
            <a:ext cx="3163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Segoe Print" panose="02000600000000000000" pitchFamily="2" charset="0"/>
              </a:rPr>
              <a:t>Видео 1 – работа приложения</a:t>
            </a:r>
          </a:p>
        </p:txBody>
      </p:sp>
      <p:pic>
        <p:nvPicPr>
          <p:cNvPr id="9" name="Видео">
            <a:hlinkClick r:id="" action="ppaction://media"/>
            <a:extLst>
              <a:ext uri="{FF2B5EF4-FFF2-40B4-BE49-F238E27FC236}">
                <a16:creationId xmlns:a16="http://schemas.microsoft.com/office/drawing/2014/main" id="{B0D9E4CE-EED1-F692-5FA8-0E09426895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35792" t="1742" r="36264" b="1"/>
          <a:stretch>
            <a:fillRect/>
          </a:stretch>
        </p:blipFill>
        <p:spPr>
          <a:xfrm>
            <a:off x="6252734" y="1456361"/>
            <a:ext cx="2357866" cy="4663721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69293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CC791-1A96-9FBD-26CD-07C52E678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FFD86E8-24B9-190D-D61F-5AD0E1295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60" y="136525"/>
            <a:ext cx="11802879" cy="664521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F40C865-F5C4-4D68-D3B2-535DEA4E2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297" y="1677950"/>
            <a:ext cx="4653262" cy="2547991"/>
          </a:xfrm>
          <a:prstGeom prst="rect">
            <a:avLst/>
          </a:prstGeom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3A565CB1-2960-A6D2-5410-958B735D9506}"/>
              </a:ext>
            </a:extLst>
          </p:cNvPr>
          <p:cNvSpPr/>
          <p:nvPr/>
        </p:nvSpPr>
        <p:spPr>
          <a:xfrm>
            <a:off x="2063392" y="227261"/>
            <a:ext cx="8435083" cy="122910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6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  <a:softEdge rad="6350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F5F227-F34F-A620-25A6-7EF7A595DA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8457" y="401154"/>
            <a:ext cx="8435083" cy="871482"/>
          </a:xfrm>
        </p:spPr>
        <p:txBody>
          <a:bodyPr>
            <a:noAutofit/>
          </a:bodyPr>
          <a:lstStyle/>
          <a:p>
            <a:r>
              <a:rPr lang="ru-RU" sz="4800" dirty="0">
                <a:latin typeface="Segoe Print" panose="02000600000000000000" pitchFamily="2" charset="0"/>
              </a:rPr>
              <a:t> Заключение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96FBEE5-3233-0047-6FF3-50D6AA89E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D7B27-CEE9-40E3-AD33-5DCFC080BDC3}" type="slidenum">
              <a:rPr lang="ru-RU" smtClean="0"/>
              <a:t>8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5B010B-9B0A-A5B6-CC46-B21644CC533C}"/>
              </a:ext>
            </a:extLst>
          </p:cNvPr>
          <p:cNvSpPr txBox="1"/>
          <p:nvPr/>
        </p:nvSpPr>
        <p:spPr>
          <a:xfrm>
            <a:off x="1439668" y="2474893"/>
            <a:ext cx="45103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800" dirty="0">
                <a:latin typeface="Segoe Print" panose="02000600000000000000" pitchFamily="2" charset="0"/>
              </a:rPr>
              <a:t>Задачи выполнены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800" dirty="0">
                <a:latin typeface="Segoe Print" panose="02000600000000000000" pitchFamily="2" charset="0"/>
              </a:rPr>
              <a:t>Цель достигнута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54A872-E1DF-4A1F-8DC3-E5CF144730DA}"/>
              </a:ext>
            </a:extLst>
          </p:cNvPr>
          <p:cNvSpPr txBox="1"/>
          <p:nvPr/>
        </p:nvSpPr>
        <p:spPr>
          <a:xfrm>
            <a:off x="5658559" y="5244473"/>
            <a:ext cx="55275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Segoe Print" panose="02000600000000000000" pitchFamily="2" charset="0"/>
              </a:rPr>
              <a:t>Рисунок 10- вариант продолжения проекта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48893BD-5C0D-D541-BF78-940B9D255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681" y="1720990"/>
            <a:ext cx="5553838" cy="33397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52484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61B0D-4F48-8F77-C43C-C77AB80F2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75161BF-9129-A4B8-148C-FAF269954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60" y="106392"/>
            <a:ext cx="11802879" cy="6645216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F11A6D3-7402-532B-3730-F90F32287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D7B27-CEE9-40E3-AD33-5DCFC080BDC3}" type="slidenum">
              <a:rPr lang="ru-RU" smtClean="0"/>
              <a:t>9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729CF0-CA4A-7B4B-9662-027943F4CBA4}"/>
              </a:ext>
            </a:extLst>
          </p:cNvPr>
          <p:cNvSpPr txBox="1"/>
          <p:nvPr/>
        </p:nvSpPr>
        <p:spPr>
          <a:xfrm>
            <a:off x="1837789" y="1613118"/>
            <a:ext cx="851642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500" dirty="0">
                <a:latin typeface="Segoe Print" panose="02000600000000000000" pitchFamily="2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89500854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</TotalTime>
  <Words>159</Words>
  <Application>Microsoft Office PowerPoint</Application>
  <PresentationFormat>Широкоэкранный</PresentationFormat>
  <Paragraphs>38</Paragraphs>
  <Slides>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Segoe Print</vt:lpstr>
      <vt:lpstr>Wingdings</vt:lpstr>
      <vt:lpstr>Тема Office</vt:lpstr>
      <vt:lpstr>Итоговый проект «Моя книжка»</vt:lpstr>
      <vt:lpstr>Идея приложения</vt:lpstr>
      <vt:lpstr>Цель и задачи</vt:lpstr>
      <vt:lpstr>Особенности разработки</vt:lpstr>
      <vt:lpstr>Особенности разработки</vt:lpstr>
      <vt:lpstr>Функции</vt:lpstr>
      <vt:lpstr>Пример работы приложения</vt:lpstr>
      <vt:lpstr> Заключение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manager</dc:creator>
  <cp:lastModifiedBy>manager</cp:lastModifiedBy>
  <cp:revision>17</cp:revision>
  <dcterms:created xsi:type="dcterms:W3CDTF">2025-05-31T20:21:29Z</dcterms:created>
  <dcterms:modified xsi:type="dcterms:W3CDTF">2025-06-04T17:23:00Z</dcterms:modified>
</cp:coreProperties>
</file>